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88" r:id="rId7"/>
    <p:sldId id="262" r:id="rId8"/>
    <p:sldId id="271" r:id="rId9"/>
    <p:sldId id="286" r:id="rId10"/>
    <p:sldId id="287" r:id="rId11"/>
    <p:sldId id="272" r:id="rId12"/>
    <p:sldId id="263" r:id="rId13"/>
    <p:sldId id="265" r:id="rId14"/>
    <p:sldId id="261" r:id="rId15"/>
    <p:sldId id="273" r:id="rId16"/>
    <p:sldId id="277" r:id="rId17"/>
    <p:sldId id="281" r:id="rId18"/>
    <p:sldId id="282" r:id="rId19"/>
    <p:sldId id="283" r:id="rId20"/>
    <p:sldId id="285" r:id="rId21"/>
    <p:sldId id="289" r:id="rId22"/>
    <p:sldId id="290" r:id="rId23"/>
    <p:sldId id="293" r:id="rId24"/>
    <p:sldId id="280" r:id="rId25"/>
    <p:sldId id="264" r:id="rId26"/>
    <p:sldId id="292" r:id="rId27"/>
    <p:sldId id="294" r:id="rId28"/>
    <p:sldId id="295" r:id="rId29"/>
    <p:sldId id="296" r:id="rId30"/>
    <p:sldId id="279" r:id="rId31"/>
  </p:sldIdLst>
  <p:sldSz cx="18288000" cy="10287000"/>
  <p:notesSz cx="6858000" cy="9144000"/>
  <p:embeddedFontLst>
    <p:embeddedFont>
      <p:font typeface="A Day Without Sun Text Bold" panose="020B0604020202020204" charset="0"/>
      <p:regular r:id="rId33"/>
    </p:embeddedFont>
    <p:embeddedFont>
      <p:font typeface="Ballpoint" panose="020B060402020202020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mic Sans MS" panose="030F0702030302020204" pitchFamily="66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Dekko" panose="020B0604020202020204" charset="0"/>
      <p:regular r:id="rId47"/>
    </p:embeddedFont>
    <p:embeddedFont>
      <p:font typeface="Itim" panose="020B0604020202020204" charset="-34"/>
      <p:regular r:id="rId48"/>
    </p:embeddedFont>
    <p:embeddedFont>
      <p:font typeface="Libre Franklin" pitchFamily="2" charset="0"/>
      <p:regular r:id="rId49"/>
      <p:bold r:id="rId50"/>
      <p:italic r:id="rId51"/>
      <p:boldItalic r:id="rId52"/>
    </p:embeddedFont>
    <p:embeddedFont>
      <p:font typeface="Nunito" pitchFamily="2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57" autoAdjust="0"/>
    <p:restoredTop sz="92081" autoAdjust="0"/>
  </p:normalViewPr>
  <p:slideViewPr>
    <p:cSldViewPr>
      <p:cViewPr varScale="1">
        <p:scale>
          <a:sx n="49" d="100"/>
          <a:sy n="49" d="100"/>
        </p:scale>
        <p:origin x="630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598CB-9361-4FCA-9F36-777EA236D9AF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4A43-F18E-43CF-A160-F87C30676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88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72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02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windows type (64bit – 32bit)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0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H5D0e_L6a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16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0.png"/><Relationship Id="rId7" Type="http://schemas.openxmlformats.org/officeDocument/2006/relationships/image" Target="../media/image3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14.png"/><Relationship Id="rId9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0.png"/><Relationship Id="rId7" Type="http://schemas.openxmlformats.org/officeDocument/2006/relationships/image" Target="../media/image3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14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0.png"/><Relationship Id="rId7" Type="http://schemas.openxmlformats.org/officeDocument/2006/relationships/image" Target="../media/image3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14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H5D0e_L6a8?feature=oembed" TargetMode="Externa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hyperlink" Target="https://www.youtube.com/watch?v=iH5D0e_L6a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3298996" y="-1994786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5306645" y="8373349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</a:rPr>
              <a:t>By Ahmed Abubakr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35662" y="2335383"/>
            <a:ext cx="8216677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99">
                <a:solidFill>
                  <a:srgbClr val="000000"/>
                </a:solidFill>
                <a:latin typeface="Ballpoint"/>
              </a:rPr>
              <a:t>Programming</a:t>
            </a:r>
          </a:p>
        </p:txBody>
      </p:sp>
      <p:sp>
        <p:nvSpPr>
          <p:cNvPr id="7" name="Freeform 7"/>
          <p:cNvSpPr/>
          <p:nvPr/>
        </p:nvSpPr>
        <p:spPr>
          <a:xfrm rot="1060722" flipH="1">
            <a:off x="304583" y="1362589"/>
            <a:ext cx="4562127" cy="4588963"/>
          </a:xfrm>
          <a:custGeom>
            <a:avLst/>
            <a:gdLst/>
            <a:ahLst/>
            <a:cxnLst/>
            <a:rect l="l" t="t" r="r" b="b"/>
            <a:pathLst>
              <a:path w="4562127" h="4588963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71662">
            <a:off x="1556484" y="2783598"/>
            <a:ext cx="2058324" cy="1968507"/>
          </a:xfrm>
          <a:custGeom>
            <a:avLst/>
            <a:gdLst/>
            <a:ahLst/>
            <a:cxnLst/>
            <a:rect l="l" t="t" r="r" b="b"/>
            <a:pathLst>
              <a:path w="2058324" h="1968507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98986" flipH="1">
            <a:off x="13066934" y="4998174"/>
            <a:ext cx="4581499" cy="4608449"/>
          </a:xfrm>
          <a:custGeom>
            <a:avLst/>
            <a:gdLst/>
            <a:ahLst/>
            <a:cxnLst/>
            <a:rect l="l" t="t" r="r" b="b"/>
            <a:pathLst>
              <a:path w="4581499" h="460844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344794" y="6449138"/>
            <a:ext cx="2025780" cy="1966848"/>
          </a:xfrm>
          <a:custGeom>
            <a:avLst/>
            <a:gdLst/>
            <a:ahLst/>
            <a:cxnLst/>
            <a:rect l="l" t="t" r="r" b="b"/>
            <a:pathLst>
              <a:path w="2025780" h="1966848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3459258" flipH="1">
            <a:off x="13378512" y="1179570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4245636" flipH="1">
            <a:off x="2579731" y="5973413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88334">
            <a:off x="7097944" y="6933894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749669-A500-E574-FE10-62F6105B75B9}"/>
              </a:ext>
            </a:extLst>
          </p:cNvPr>
          <p:cNvSpPr/>
          <p:nvPr/>
        </p:nvSpPr>
        <p:spPr>
          <a:xfrm>
            <a:off x="5998163" y="4059407"/>
            <a:ext cx="6291671" cy="295998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800" spc="-288" dirty="0">
                <a:solidFill>
                  <a:srgbClr val="000000"/>
                </a:solidFill>
                <a:latin typeface="A Day Without Sun Text Bold"/>
              </a:rPr>
              <a:t>Basics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FA02D9-B39D-0DFE-E4DE-CD28F139373C}"/>
              </a:ext>
            </a:extLst>
          </p:cNvPr>
          <p:cNvSpPr/>
          <p:nvPr/>
        </p:nvSpPr>
        <p:spPr>
          <a:xfrm>
            <a:off x="1104900" y="419100"/>
            <a:ext cx="16078200" cy="1295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you know the Difference between windows 64Bit and 32Bit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B0602-D380-1602-F6B0-511AFFBB35D0}"/>
              </a:ext>
            </a:extLst>
          </p:cNvPr>
          <p:cNvSpPr txBox="1"/>
          <p:nvPr/>
        </p:nvSpPr>
        <p:spPr>
          <a:xfrm>
            <a:off x="916172" y="9024349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Windows 32-bit vs 64-bit | Speed Test - YouTube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975971-9929-D6FC-4D22-82521E6D3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4020800" y="1714500"/>
            <a:ext cx="4050506" cy="857249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DDACBF-9A38-C32E-0E41-AD2FBE1522B9}"/>
              </a:ext>
            </a:extLst>
          </p:cNvPr>
          <p:cNvSpPr/>
          <p:nvPr/>
        </p:nvSpPr>
        <p:spPr>
          <a:xfrm>
            <a:off x="914400" y="2324100"/>
            <a:ext cx="12420600" cy="58674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A 32-bit system can access 2</a:t>
            </a:r>
            <a:r>
              <a:rPr lang="en-US" sz="2800" b="0" i="1" baseline="30000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32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 different memory addresses, </a:t>
            </a:r>
            <a:r>
              <a:rPr lang="en-US" sz="2800" b="0" i="1" dirty="0" err="1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i.e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 4 GB of RAM or physical memory ideally, it can access more than 4 GB of RAM also. </a:t>
            </a:r>
            <a:br>
              <a:rPr lang="ar-EG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</a:br>
            <a:br>
              <a:rPr lang="en-US" sz="2800" dirty="0"/>
            </a:b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A 64-bit system can access 2</a:t>
            </a:r>
            <a:r>
              <a:rPr lang="en-US" sz="2800" b="0" i="1" baseline="30000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64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 different memory addresses, </a:t>
            </a:r>
            <a:r>
              <a:rPr lang="en-US" sz="2800" b="0" i="1" dirty="0" err="1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i.e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 actually 18-Quintillion bytes of RAM. In short, any amount of memory greater than 4 GB can be easily handled by it.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525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8AFA-9A37-DB57-F8F8-77CFBF2A6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352" y="2781300"/>
            <a:ext cx="12666753" cy="631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994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B80DE3-69C1-F411-C30C-B260089C363F}"/>
              </a:ext>
            </a:extLst>
          </p:cNvPr>
          <p:cNvGrpSpPr/>
          <p:nvPr/>
        </p:nvGrpSpPr>
        <p:grpSpPr>
          <a:xfrm>
            <a:off x="7445559" y="-543428"/>
            <a:ext cx="4050600" cy="3935693"/>
            <a:chOff x="9061362" y="109664"/>
            <a:chExt cx="4642176" cy="4669483"/>
          </a:xfrm>
        </p:grpSpPr>
        <p:sp>
          <p:nvSpPr>
            <p:cNvPr id="4" name="Freeform 4"/>
            <p:cNvSpPr/>
            <p:nvPr/>
          </p:nvSpPr>
          <p:spPr>
            <a:xfrm rot="1161473" flipH="1">
              <a:off x="9061362" y="109664"/>
              <a:ext cx="4642176" cy="4669483"/>
            </a:xfrm>
            <a:custGeom>
              <a:avLst/>
              <a:gdLst/>
              <a:ahLst/>
              <a:cxnLst/>
              <a:rect l="l" t="t" r="r" b="b"/>
              <a:pathLst>
                <a:path w="4642176" h="4669483">
                  <a:moveTo>
                    <a:pt x="4642176" y="0"/>
                  </a:moveTo>
                  <a:lnTo>
                    <a:pt x="0" y="0"/>
                  </a:lnTo>
                  <a:lnTo>
                    <a:pt x="0" y="4669483"/>
                  </a:lnTo>
                  <a:lnTo>
                    <a:pt x="4642176" y="4669483"/>
                  </a:lnTo>
                  <a:lnTo>
                    <a:pt x="4642176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 rot="580965">
              <a:off x="9569386" y="2064029"/>
              <a:ext cx="3626129" cy="76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3"/>
                </a:lnSpc>
              </a:pPr>
              <a:r>
                <a:rPr lang="en-US" sz="4000" dirty="0">
                  <a:solidFill>
                    <a:srgbClr val="000000"/>
                  </a:solidFill>
                  <a:latin typeface="Dekko"/>
                </a:rPr>
                <a:t>JavaScript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C6A14E-5C7A-3E0E-96B0-B873428F0D6A}"/>
              </a:ext>
            </a:extLst>
          </p:cNvPr>
          <p:cNvGrpSpPr/>
          <p:nvPr/>
        </p:nvGrpSpPr>
        <p:grpSpPr>
          <a:xfrm>
            <a:off x="12189372" y="-419100"/>
            <a:ext cx="6117281" cy="6154554"/>
            <a:chOff x="13289232" y="0"/>
            <a:chExt cx="6011145" cy="5993645"/>
          </a:xfrm>
        </p:grpSpPr>
        <p:sp>
          <p:nvSpPr>
            <p:cNvPr id="9" name="Freeform 9"/>
            <p:cNvSpPr/>
            <p:nvPr/>
          </p:nvSpPr>
          <p:spPr>
            <a:xfrm>
              <a:off x="13289232" y="0"/>
              <a:ext cx="6011145" cy="5993645"/>
            </a:xfrm>
            <a:custGeom>
              <a:avLst/>
              <a:gdLst/>
              <a:ahLst/>
              <a:cxnLst/>
              <a:rect l="l" t="t" r="r" b="b"/>
              <a:pathLst>
                <a:path w="6011145" h="5993645">
                  <a:moveTo>
                    <a:pt x="0" y="0"/>
                  </a:moveTo>
                  <a:lnTo>
                    <a:pt x="6011144" y="0"/>
                  </a:lnTo>
                  <a:lnTo>
                    <a:pt x="6011144" y="5993645"/>
                  </a:lnTo>
                  <a:lnTo>
                    <a:pt x="0" y="5993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 rot="609982">
              <a:off x="14248012" y="2714867"/>
              <a:ext cx="3841155" cy="805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Java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338E10-5B52-7ED0-E841-794FC1D72323}"/>
              </a:ext>
            </a:extLst>
          </p:cNvPr>
          <p:cNvGrpSpPr/>
          <p:nvPr/>
        </p:nvGrpSpPr>
        <p:grpSpPr>
          <a:xfrm>
            <a:off x="1094975" y="-282379"/>
            <a:ext cx="4801855" cy="4577828"/>
            <a:chOff x="-532289" y="298528"/>
            <a:chExt cx="5107357" cy="5137400"/>
          </a:xfrm>
        </p:grpSpPr>
        <p:sp>
          <p:nvSpPr>
            <p:cNvPr id="3" name="Freeform 3"/>
            <p:cNvSpPr/>
            <p:nvPr/>
          </p:nvSpPr>
          <p:spPr>
            <a:xfrm rot="1106722" flipH="1">
              <a:off x="-532289" y="298528"/>
              <a:ext cx="5107357" cy="5137400"/>
            </a:xfrm>
            <a:custGeom>
              <a:avLst/>
              <a:gdLst/>
              <a:ahLst/>
              <a:cxnLst/>
              <a:rect l="l" t="t" r="r" b="b"/>
              <a:pathLst>
                <a:path w="5107357" h="5137400">
                  <a:moveTo>
                    <a:pt x="5107357" y="0"/>
                  </a:moveTo>
                  <a:lnTo>
                    <a:pt x="0" y="0"/>
                  </a:lnTo>
                  <a:lnTo>
                    <a:pt x="0" y="5137400"/>
                  </a:lnTo>
                  <a:lnTo>
                    <a:pt x="5107357" y="5137400"/>
                  </a:lnTo>
                  <a:lnTo>
                    <a:pt x="5107357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 rot="580965">
              <a:off x="-29750" y="2750765"/>
              <a:ext cx="4127723" cy="807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3"/>
                </a:lnSpc>
              </a:pPr>
              <a:r>
                <a:rPr lang="en-US" sz="7200" dirty="0">
                  <a:solidFill>
                    <a:srgbClr val="000000"/>
                  </a:solidFill>
                  <a:latin typeface="Dekko"/>
                </a:rPr>
                <a:t>C++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4D3A8-0210-280E-77EE-18768EE51273}"/>
              </a:ext>
            </a:extLst>
          </p:cNvPr>
          <p:cNvGrpSpPr/>
          <p:nvPr/>
        </p:nvGrpSpPr>
        <p:grpSpPr>
          <a:xfrm>
            <a:off x="-316235" y="3011674"/>
            <a:ext cx="5705231" cy="4941482"/>
            <a:chOff x="4585278" y="788544"/>
            <a:chExt cx="4677617" cy="4663999"/>
          </a:xfrm>
        </p:grpSpPr>
        <p:sp>
          <p:nvSpPr>
            <p:cNvPr id="6" name="Freeform 6"/>
            <p:cNvSpPr/>
            <p:nvPr/>
          </p:nvSpPr>
          <p:spPr>
            <a:xfrm rot="-1200297">
              <a:off x="4585278" y="788544"/>
              <a:ext cx="4677617" cy="4663999"/>
            </a:xfrm>
            <a:custGeom>
              <a:avLst/>
              <a:gdLst/>
              <a:ahLst/>
              <a:cxnLst/>
              <a:rect l="l" t="t" r="r" b="b"/>
              <a:pathLst>
                <a:path w="4677617" h="4663999">
                  <a:moveTo>
                    <a:pt x="0" y="0"/>
                  </a:moveTo>
                  <a:lnTo>
                    <a:pt x="4677617" y="0"/>
                  </a:lnTo>
                  <a:lnTo>
                    <a:pt x="4677617" y="4664000"/>
                  </a:lnTo>
                  <a:lnTo>
                    <a:pt x="0" y="466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 rot="21049502">
              <a:off x="5127128" y="3008915"/>
              <a:ext cx="3706705" cy="98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800" dirty="0">
                  <a:solidFill>
                    <a:srgbClr val="000000"/>
                  </a:solidFill>
                  <a:latin typeface="Dekko"/>
                </a:rPr>
                <a:t>C#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9033E1-0862-88B0-131D-595E372D6DC9}"/>
              </a:ext>
            </a:extLst>
          </p:cNvPr>
          <p:cNvGrpSpPr/>
          <p:nvPr/>
        </p:nvGrpSpPr>
        <p:grpSpPr>
          <a:xfrm>
            <a:off x="1604391" y="6754620"/>
            <a:ext cx="4982716" cy="4817454"/>
            <a:chOff x="463870" y="5228024"/>
            <a:chExt cx="5641683" cy="5625259"/>
          </a:xfrm>
        </p:grpSpPr>
        <p:sp>
          <p:nvSpPr>
            <p:cNvPr id="7" name="Freeform 7"/>
            <p:cNvSpPr/>
            <p:nvPr/>
          </p:nvSpPr>
          <p:spPr>
            <a:xfrm rot="-86635">
              <a:off x="463870" y="5228024"/>
              <a:ext cx="5641683" cy="5625259"/>
            </a:xfrm>
            <a:custGeom>
              <a:avLst/>
              <a:gdLst/>
              <a:ahLst/>
              <a:cxnLst/>
              <a:rect l="l" t="t" r="r" b="b"/>
              <a:pathLst>
                <a:path w="5641683" h="5625259">
                  <a:moveTo>
                    <a:pt x="0" y="0"/>
                  </a:moveTo>
                  <a:lnTo>
                    <a:pt x="5641684" y="0"/>
                  </a:lnTo>
                  <a:lnTo>
                    <a:pt x="5641684" y="5625259"/>
                  </a:lnTo>
                  <a:lnTo>
                    <a:pt x="0" y="562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 rot="609222">
              <a:off x="1056788" y="7821276"/>
              <a:ext cx="4455845" cy="965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Python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792558-7F04-BCA1-3ED1-BB647CC89A13}"/>
              </a:ext>
            </a:extLst>
          </p:cNvPr>
          <p:cNvGrpSpPr/>
          <p:nvPr/>
        </p:nvGrpSpPr>
        <p:grpSpPr>
          <a:xfrm>
            <a:off x="13630597" y="5993045"/>
            <a:ext cx="4657403" cy="4817454"/>
            <a:chOff x="13285793" y="5589258"/>
            <a:chExt cx="4874119" cy="4902790"/>
          </a:xfrm>
        </p:grpSpPr>
        <p:sp>
          <p:nvSpPr>
            <p:cNvPr id="8" name="Freeform 8"/>
            <p:cNvSpPr/>
            <p:nvPr/>
          </p:nvSpPr>
          <p:spPr>
            <a:xfrm rot="253273" flipH="1">
              <a:off x="13285793" y="5589258"/>
              <a:ext cx="4874119" cy="4902790"/>
            </a:xfrm>
            <a:custGeom>
              <a:avLst/>
              <a:gdLst/>
              <a:ahLst/>
              <a:cxnLst/>
              <a:rect l="l" t="t" r="r" b="b"/>
              <a:pathLst>
                <a:path w="4874119" h="4902790">
                  <a:moveTo>
                    <a:pt x="4874119" y="0"/>
                  </a:moveTo>
                  <a:lnTo>
                    <a:pt x="0" y="0"/>
                  </a:lnTo>
                  <a:lnTo>
                    <a:pt x="0" y="4902790"/>
                  </a:lnTo>
                  <a:lnTo>
                    <a:pt x="4874119" y="4902790"/>
                  </a:lnTo>
                  <a:lnTo>
                    <a:pt x="4874119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 rot="21305021">
              <a:off x="13711869" y="7810552"/>
              <a:ext cx="4021967" cy="84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Perl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85D916-452C-7F40-BE5D-91172BB5CAF5}"/>
              </a:ext>
            </a:extLst>
          </p:cNvPr>
          <p:cNvGrpSpPr/>
          <p:nvPr/>
        </p:nvGrpSpPr>
        <p:grpSpPr>
          <a:xfrm>
            <a:off x="6432359" y="2496681"/>
            <a:ext cx="5696325" cy="5580070"/>
            <a:chOff x="8917023" y="2652028"/>
            <a:chExt cx="6730844" cy="6770437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4C9C462-DBCF-83C4-3FAA-0DB28121149D}"/>
                </a:ext>
              </a:extLst>
            </p:cNvPr>
            <p:cNvSpPr/>
            <p:nvPr/>
          </p:nvSpPr>
          <p:spPr>
            <a:xfrm rot="21524367" flipH="1">
              <a:off x="8917023" y="2652028"/>
              <a:ext cx="6730844" cy="6770437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118208-4C53-63BA-F533-CAE56CCB0FBD}"/>
                </a:ext>
              </a:extLst>
            </p:cNvPr>
            <p:cNvSpPr/>
            <p:nvPr/>
          </p:nvSpPr>
          <p:spPr>
            <a:xfrm rot="20905751">
              <a:off x="9312954" y="4458239"/>
              <a:ext cx="5938981" cy="289424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5480"/>
                </a:lnSpc>
                <a:spcBef>
                  <a:spcPct val="0"/>
                </a:spcBef>
              </a:pPr>
              <a:r>
                <a:rPr lang="en-US" sz="4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ekko"/>
                </a:rPr>
                <a:t>Programming Languages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24E25D-010F-DBE0-6184-5D4D21FEDA2B}"/>
              </a:ext>
            </a:extLst>
          </p:cNvPr>
          <p:cNvGrpSpPr/>
          <p:nvPr/>
        </p:nvGrpSpPr>
        <p:grpSpPr>
          <a:xfrm>
            <a:off x="7951731" y="7090663"/>
            <a:ext cx="5394713" cy="4708074"/>
            <a:chOff x="7159800" y="5248168"/>
            <a:chExt cx="5394713" cy="4708074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4F97579-EA81-241D-37D6-02D7AF8C1014}"/>
                </a:ext>
              </a:extLst>
            </p:cNvPr>
            <p:cNvSpPr/>
            <p:nvPr/>
          </p:nvSpPr>
          <p:spPr>
            <a:xfrm rot="-75633" flipH="1">
              <a:off x="7301314" y="5248168"/>
              <a:ext cx="5023805" cy="4708074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F3A8A869-1B09-72BA-0F66-C04B83D13EB3}"/>
                </a:ext>
              </a:extLst>
            </p:cNvPr>
            <p:cNvSpPr txBox="1"/>
            <p:nvPr/>
          </p:nvSpPr>
          <p:spPr>
            <a:xfrm rot="20911297">
              <a:off x="7159800" y="7274639"/>
              <a:ext cx="5394713" cy="88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75"/>
                </a:lnSpc>
              </a:pPr>
              <a:r>
                <a:rPr lang="en-US" sz="6600" dirty="0">
                  <a:solidFill>
                    <a:srgbClr val="000000"/>
                  </a:solidFill>
                  <a:latin typeface="Dekko"/>
                </a:rPr>
                <a:t>PHP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DF0242-679A-1126-173D-E6590671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1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54523" y="3936753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66083" y="3803403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38028" y="4003428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49588" y="3870078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29631">
            <a:off x="3641029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610007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itchFamily="2" charset="0"/>
              </a:rPr>
              <a:t>Java, Python, PHP, Perl, C#, JavaScript, etc.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9" name="Freeform 9"/>
          <p:cNvSpPr/>
          <p:nvPr/>
        </p:nvSpPr>
        <p:spPr>
          <a:xfrm rot="229631">
            <a:off x="11044055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433217" y="4522505"/>
            <a:ext cx="5842287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High level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24554" y="722084"/>
            <a:ext cx="1687808" cy="2163857"/>
          </a:xfrm>
          <a:custGeom>
            <a:avLst/>
            <a:gdLst/>
            <a:ahLst/>
            <a:cxnLst/>
            <a:rect l="l" t="t" r="r" b="b"/>
            <a:pathLst>
              <a:path w="1687808" h="2163857">
                <a:moveTo>
                  <a:pt x="0" y="0"/>
                </a:moveTo>
                <a:lnTo>
                  <a:pt x="1687808" y="0"/>
                </a:lnTo>
                <a:lnTo>
                  <a:pt x="1687808" y="2163857"/>
                </a:lnTo>
                <a:lnTo>
                  <a:pt x="0" y="2163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062918" y="1441203"/>
            <a:ext cx="1200773" cy="2057400"/>
          </a:xfrm>
          <a:custGeom>
            <a:avLst/>
            <a:gdLst/>
            <a:ahLst/>
            <a:cxnLst/>
            <a:rect l="l" t="t" r="r" b="b"/>
            <a:pathLst>
              <a:path w="1200773" h="2057400">
                <a:moveTo>
                  <a:pt x="0" y="0"/>
                </a:moveTo>
                <a:lnTo>
                  <a:pt x="1200774" y="0"/>
                </a:lnTo>
                <a:lnTo>
                  <a:pt x="12007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100772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anose="020F0502020204030204" pitchFamily="2" charset="0"/>
              </a:rPr>
              <a:t>Machine Code and Assembly Language.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12362" y="4522505"/>
            <a:ext cx="5793936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Low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02E6A8-3F18-F119-36A7-68D0DF606EA5}"/>
              </a:ext>
            </a:extLst>
          </p:cNvPr>
          <p:cNvSpPr/>
          <p:nvPr/>
        </p:nvSpPr>
        <p:spPr>
          <a:xfrm>
            <a:off x="3100772" y="722084"/>
            <a:ext cx="12602761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Programming levels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extensions 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975624-5D4C-07A0-D818-807F8AF029A3}"/>
              </a:ext>
            </a:extLst>
          </p:cNvPr>
          <p:cNvSpPr/>
          <p:nvPr/>
        </p:nvSpPr>
        <p:spPr>
          <a:xfrm>
            <a:off x="4495800" y="2933700"/>
            <a:ext cx="9906000" cy="1905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File.jpg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D00713-0593-1F89-3409-1D10B6F3A1B3}"/>
              </a:ext>
            </a:extLst>
          </p:cNvPr>
          <p:cNvCxnSpPr/>
          <p:nvPr/>
        </p:nvCxnSpPr>
        <p:spPr>
          <a:xfrm flipV="1">
            <a:off x="7391400" y="4381500"/>
            <a:ext cx="914400" cy="1981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324A4B-FFAE-278B-EE7D-0DD7F9B3DFD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448800" y="4378036"/>
            <a:ext cx="90064" cy="30245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66E2AD-1CC2-931B-6FC6-878E9AD3BA98}"/>
              </a:ext>
            </a:extLst>
          </p:cNvPr>
          <p:cNvCxnSpPr>
            <a:cxnSpLocks/>
          </p:cNvCxnSpPr>
          <p:nvPr/>
        </p:nvCxnSpPr>
        <p:spPr>
          <a:xfrm flipH="1" flipV="1">
            <a:off x="10820400" y="4403536"/>
            <a:ext cx="1143000" cy="19591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4BC52-5A79-7C50-EFBE-3A1FA66736E7}"/>
              </a:ext>
            </a:extLst>
          </p:cNvPr>
          <p:cNvSpPr/>
          <p:nvPr/>
        </p:nvSpPr>
        <p:spPr>
          <a:xfrm>
            <a:off x="5638800" y="6134100"/>
            <a:ext cx="2362200" cy="1066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File name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A1B27-0725-F846-8E91-76C613C0FBEE}"/>
              </a:ext>
            </a:extLst>
          </p:cNvPr>
          <p:cNvSpPr/>
          <p:nvPr/>
        </p:nvSpPr>
        <p:spPr>
          <a:xfrm>
            <a:off x="8039100" y="7402590"/>
            <a:ext cx="281940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Dot to separate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0BD55-ED0A-2375-8182-18AD1CF6FE24}"/>
              </a:ext>
            </a:extLst>
          </p:cNvPr>
          <p:cNvSpPr/>
          <p:nvPr/>
        </p:nvSpPr>
        <p:spPr>
          <a:xfrm>
            <a:off x="11049000" y="6370027"/>
            <a:ext cx="23622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2283859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E373D9-3C79-C408-E551-4A71C5313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748697"/>
              </p:ext>
            </p:extLst>
          </p:nvPr>
        </p:nvGraphicFramePr>
        <p:xfrm>
          <a:off x="495298" y="361265"/>
          <a:ext cx="17297403" cy="5163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5801">
                  <a:extLst>
                    <a:ext uri="{9D8B030D-6E8A-4147-A177-3AD203B41FA5}">
                      <a16:colId xmlns:a16="http://schemas.microsoft.com/office/drawing/2014/main" val="4180751638"/>
                    </a:ext>
                  </a:extLst>
                </a:gridCol>
                <a:gridCol w="5765801">
                  <a:extLst>
                    <a:ext uri="{9D8B030D-6E8A-4147-A177-3AD203B41FA5}">
                      <a16:colId xmlns:a16="http://schemas.microsoft.com/office/drawing/2014/main" val="399377787"/>
                    </a:ext>
                  </a:extLst>
                </a:gridCol>
                <a:gridCol w="5765801">
                  <a:extLst>
                    <a:ext uri="{9D8B030D-6E8A-4147-A177-3AD203B41FA5}">
                      <a16:colId xmlns:a16="http://schemas.microsoft.com/office/drawing/2014/main" val="1781742794"/>
                    </a:ext>
                  </a:extLst>
                </a:gridCol>
              </a:tblGrid>
              <a:tr h="1073189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Machine language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 level (Assembly)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 level (C++)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57094"/>
                  </a:ext>
                </a:extLst>
              </a:tr>
              <a:tr h="40900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79586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2D39A65-A969-E921-416E-616491B69288}"/>
              </a:ext>
            </a:extLst>
          </p:cNvPr>
          <p:cNvSpPr txBox="1"/>
          <p:nvPr/>
        </p:nvSpPr>
        <p:spPr>
          <a:xfrm>
            <a:off x="6381749" y="2781300"/>
            <a:ext cx="5524500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edx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edx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9DFD31-9452-7B09-C4C0-182627A77E95}"/>
              </a:ext>
            </a:extLst>
          </p:cNvPr>
          <p:cNvSpPr txBox="1"/>
          <p:nvPr/>
        </p:nvSpPr>
        <p:spPr>
          <a:xfrm>
            <a:off x="12437879" y="3104465"/>
            <a:ext cx="487680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sz="5400" dirty="0"/>
              <a:t>z = x + y;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1129C-58FA-375E-59F1-F96E73B34819}"/>
              </a:ext>
            </a:extLst>
          </p:cNvPr>
          <p:cNvSpPr txBox="1"/>
          <p:nvPr/>
        </p:nvSpPr>
        <p:spPr>
          <a:xfrm>
            <a:off x="919713" y="2411968"/>
            <a:ext cx="4930406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100010110001010111111100111111111111111111111111101000011111100011111111111111111111111100000001110100001010001111110100111111111111111111111111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131DCA-B9B9-C8DF-C2FF-FBF5836A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5620435"/>
            <a:ext cx="4305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6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5E50E-1A32-A06C-AB94-17E240B7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0" y="0"/>
            <a:ext cx="3847989" cy="102613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CD2C2A-646C-311F-E1E9-31D75FB1D8B0}"/>
              </a:ext>
            </a:extLst>
          </p:cNvPr>
          <p:cNvSpPr/>
          <p:nvPr/>
        </p:nvSpPr>
        <p:spPr>
          <a:xfrm>
            <a:off x="1219200" y="2247900"/>
            <a:ext cx="11277600" cy="5791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what is different between high level languages ?</a:t>
            </a:r>
          </a:p>
        </p:txBody>
      </p:sp>
    </p:spTree>
    <p:extLst>
      <p:ext uri="{BB962C8B-B14F-4D97-AF65-F5344CB8AC3E}">
        <p14:creationId xmlns:p14="http://schemas.microsoft.com/office/powerpoint/2010/main" val="332705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FDC2A-9FE7-AF53-6BBC-728C14F4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384" y="-886"/>
            <a:ext cx="3330416" cy="10287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7D53847-5302-E04C-5E5C-3C3833A88E4D}"/>
              </a:ext>
            </a:extLst>
          </p:cNvPr>
          <p:cNvSpPr/>
          <p:nvPr/>
        </p:nvSpPr>
        <p:spPr>
          <a:xfrm>
            <a:off x="1089184" y="762000"/>
            <a:ext cx="12649200" cy="8763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200" b="1" dirty="0"/>
              <a:t>In brief expression there is two main types of high level languages</a:t>
            </a:r>
          </a:p>
          <a:p>
            <a:pPr algn="ctr">
              <a:lnSpc>
                <a:spcPct val="150000"/>
              </a:lnSpc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Scripting languages (interpreted)</a:t>
            </a:r>
            <a:br>
              <a:rPr lang="en-US" sz="2800" b="1" dirty="0"/>
            </a:br>
            <a:r>
              <a:rPr lang="en-US" sz="2800" dirty="0"/>
              <a:t>    </a:t>
            </a:r>
            <a:r>
              <a:rPr lang="en-AU" altLang="ar-EG" sz="2800" dirty="0"/>
              <a:t>sets of instructions that automate tasks that would otherwise be performed manually by a human.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Compiled languages </a:t>
            </a:r>
            <a:br>
              <a:rPr lang="en-US" sz="2800" dirty="0"/>
            </a:br>
            <a:r>
              <a:rPr lang="en-US" sz="2800" dirty="0"/>
              <a:t>    </a:t>
            </a:r>
            <a:r>
              <a:rPr lang="en-AU" altLang="ar-EG" sz="2800" dirty="0"/>
              <a:t>need to be compiled before running and instruct the computer to perform tasks/calculations, including how to perform them (although if you're using a high-level language the low level instructions are hidden in the syntax).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768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8856BF-54A1-0F66-A7E2-9EFB4B79999D}"/>
              </a:ext>
            </a:extLst>
          </p:cNvPr>
          <p:cNvSpPr/>
          <p:nvPr/>
        </p:nvSpPr>
        <p:spPr>
          <a:xfrm>
            <a:off x="2628900" y="111762"/>
            <a:ext cx="13030200" cy="1418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Lets see two codes in compiled and interpreted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F34D2-28C9-344E-FADF-CDC3D2BED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8" r="47208" b="68921"/>
          <a:stretch/>
        </p:blipFill>
        <p:spPr>
          <a:xfrm>
            <a:off x="823938" y="1943100"/>
            <a:ext cx="7945924" cy="3463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473CD1-AA80-39F6-90C5-3CA92E403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0"/>
          <a:stretch/>
        </p:blipFill>
        <p:spPr>
          <a:xfrm>
            <a:off x="786724" y="5481378"/>
            <a:ext cx="7983138" cy="4341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03251-20F6-2A97-27D7-9417C40C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00" y="1392865"/>
            <a:ext cx="3886200" cy="87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32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1971509" y="-2598823"/>
            <a:ext cx="14344983" cy="18219679"/>
          </a:xfrm>
          <a:custGeom>
            <a:avLst/>
            <a:gdLst/>
            <a:ahLst/>
            <a:cxnLst/>
            <a:rect l="l" t="t" r="r" b="b"/>
            <a:pathLst>
              <a:path w="14344983" h="18219679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1805">
            <a:off x="3670007" y="4555248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0" name="Freeform 10"/>
          <p:cNvSpPr/>
          <p:nvPr/>
        </p:nvSpPr>
        <p:spPr>
          <a:xfrm>
            <a:off x="2541580" y="2041889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994156" y="2017418"/>
            <a:ext cx="6299688" cy="2519875"/>
          </a:xfrm>
          <a:custGeom>
            <a:avLst/>
            <a:gdLst/>
            <a:ahLst/>
            <a:cxnLst/>
            <a:rect l="l" t="t" r="r" b="b"/>
            <a:pathLst>
              <a:path w="6299688" h="2519875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311545" y="1584689"/>
            <a:ext cx="7664910" cy="27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</a:rPr>
              <a:t>Contents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82997" y="4807047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 dirty="0">
                <a:solidFill>
                  <a:srgbClr val="000000"/>
                </a:solidFill>
                <a:latin typeface="Itim"/>
              </a:rPr>
              <a:t>WHAT IS PROGRAMMING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78137" y="7231199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 dirty="0">
                <a:solidFill>
                  <a:srgbClr val="000000"/>
                </a:solidFill>
                <a:latin typeface="Itim"/>
              </a:rPr>
              <a:t>PROGRAMMING LANGUAGES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42255" y="5995583"/>
            <a:ext cx="5180085" cy="516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5216" indent="-292608" algn="l" rtl="0" eaLnBrk="1" latinLnBrk="0" hangingPunct="1">
              <a:lnSpc>
                <a:spcPts val="4380"/>
              </a:lnSpc>
              <a:spcBef>
                <a:spcPts val="0"/>
              </a:spcBef>
              <a:spcAft>
                <a:spcPts val="0"/>
              </a:spcAft>
              <a:buClrTx/>
              <a:buSzPts val="272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Itim" panose="020B0604020202020204" charset="-34"/>
                <a:ea typeface="+mn-ea"/>
                <a:cs typeface="+mn-cs"/>
              </a:rPr>
              <a:t>FIELDS OF PROGARAMMING</a:t>
            </a:r>
            <a:endParaRPr lang="en-US" sz="2800" dirty="0">
              <a:effectLst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353045" y="4721929"/>
            <a:ext cx="5078987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 dirty="0">
                <a:solidFill>
                  <a:srgbClr val="000000"/>
                </a:solidFill>
                <a:latin typeface="Itim"/>
              </a:rPr>
              <a:t>INTRODUCTION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89352" y="7132915"/>
            <a:ext cx="4988242" cy="56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224" indent="-329184" algn="l" rtl="0" eaLnBrk="1" latinLnBrk="0" hangingPunct="1">
              <a:lnSpc>
                <a:spcPts val="4863"/>
              </a:lnSpc>
              <a:spcBef>
                <a:spcPts val="0"/>
              </a:spcBef>
              <a:spcAft>
                <a:spcPts val="0"/>
              </a:spcAft>
              <a:buClrTx/>
              <a:buSzPts val="302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Itim" panose="020B0604020202020204" charset="-34"/>
                <a:ea typeface="+mn-ea"/>
                <a:cs typeface="+mn-cs"/>
              </a:rPr>
              <a:t>PROGRAMMING LEVELS</a:t>
            </a:r>
            <a:endParaRPr lang="en-US" sz="2800" dirty="0">
              <a:effectLst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538176" y="8442569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 dirty="0">
                <a:solidFill>
                  <a:srgbClr val="000000"/>
                </a:solidFill>
                <a:latin typeface="Itim"/>
              </a:rPr>
              <a:t>Extensions</a:t>
            </a:r>
          </a:p>
        </p:txBody>
      </p:sp>
      <p:sp>
        <p:nvSpPr>
          <p:cNvPr id="25" name="Freeform 25"/>
          <p:cNvSpPr/>
          <p:nvPr/>
        </p:nvSpPr>
        <p:spPr>
          <a:xfrm rot="740594">
            <a:off x="15054852" y="2731486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F9DA7183-D78B-9AE3-6CA7-8379751B417E}"/>
              </a:ext>
            </a:extLst>
          </p:cNvPr>
          <p:cNvSpPr/>
          <p:nvPr/>
        </p:nvSpPr>
        <p:spPr>
          <a:xfrm rot="131805">
            <a:off x="9996709" y="4555249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>
                <a:latin typeface="Itim" panose="020B0604020202020204" charset="-34"/>
                <a:cs typeface="Itim" panose="020B0604020202020204" charset="-34"/>
              </a:rPr>
              <a:t>2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469E6721-FB53-F103-C0DC-4570F31DC45A}"/>
              </a:ext>
            </a:extLst>
          </p:cNvPr>
          <p:cNvSpPr/>
          <p:nvPr/>
        </p:nvSpPr>
        <p:spPr>
          <a:xfrm rot="131805">
            <a:off x="3710433" y="5794343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AC99C9B-180B-AF1C-2C68-830D1222C420}"/>
              </a:ext>
            </a:extLst>
          </p:cNvPr>
          <p:cNvSpPr/>
          <p:nvPr/>
        </p:nvSpPr>
        <p:spPr>
          <a:xfrm rot="131805">
            <a:off x="3710434" y="7038678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10DD98CD-74C1-D587-C442-0B058C78834F}"/>
              </a:ext>
            </a:extLst>
          </p:cNvPr>
          <p:cNvSpPr/>
          <p:nvPr/>
        </p:nvSpPr>
        <p:spPr>
          <a:xfrm rot="131805">
            <a:off x="9996711" y="5794344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C471E4B9-565A-D58A-6B46-533172924A7E}"/>
              </a:ext>
            </a:extLst>
          </p:cNvPr>
          <p:cNvSpPr/>
          <p:nvPr/>
        </p:nvSpPr>
        <p:spPr>
          <a:xfrm rot="131805">
            <a:off x="9996708" y="7042496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C9543D3A-ED42-35C1-D0EE-84BD0DE70C73}"/>
              </a:ext>
            </a:extLst>
          </p:cNvPr>
          <p:cNvSpPr/>
          <p:nvPr/>
        </p:nvSpPr>
        <p:spPr>
          <a:xfrm rot="131805">
            <a:off x="3670007" y="8312985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10062566-6BC2-37BC-159F-89EADA1A5327}"/>
              </a:ext>
            </a:extLst>
          </p:cNvPr>
          <p:cNvSpPr txBox="1"/>
          <p:nvPr/>
        </p:nvSpPr>
        <p:spPr>
          <a:xfrm>
            <a:off x="10964412" y="6077916"/>
            <a:ext cx="4988242" cy="56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224" indent="-329184" algn="l" rtl="0" eaLnBrk="1" latinLnBrk="0" hangingPunct="1">
              <a:lnSpc>
                <a:spcPts val="4863"/>
              </a:lnSpc>
              <a:spcBef>
                <a:spcPts val="0"/>
              </a:spcBef>
              <a:spcAft>
                <a:spcPts val="0"/>
              </a:spcAft>
              <a:buClrTx/>
              <a:buSzPts val="302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Itim" panose="020B0604020202020204" charset="-34"/>
                <a:ea typeface="+mn-ea"/>
                <a:cs typeface="+mn-cs"/>
              </a:rPr>
              <a:t>Operating systems</a:t>
            </a:r>
            <a:endParaRPr lang="en-US" sz="2800" dirty="0">
              <a:effectLst/>
            </a:endParaRP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72B1D8A0-CF4C-BA4B-84DF-32597B77768B}"/>
              </a:ext>
            </a:extLst>
          </p:cNvPr>
          <p:cNvSpPr txBox="1"/>
          <p:nvPr/>
        </p:nvSpPr>
        <p:spPr>
          <a:xfrm>
            <a:off x="10835139" y="8442569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 dirty="0">
                <a:solidFill>
                  <a:srgbClr val="000000"/>
                </a:solidFill>
                <a:latin typeface="Itim"/>
              </a:rPr>
              <a:t>High level programming</a:t>
            </a: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7E764F82-766C-724C-327C-97551FDC2D96}"/>
              </a:ext>
            </a:extLst>
          </p:cNvPr>
          <p:cNvSpPr/>
          <p:nvPr/>
        </p:nvSpPr>
        <p:spPr>
          <a:xfrm rot="131805">
            <a:off x="9966970" y="8312985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8856BF-54A1-0F66-A7E2-9EFB4B79999D}"/>
              </a:ext>
            </a:extLst>
          </p:cNvPr>
          <p:cNvSpPr/>
          <p:nvPr/>
        </p:nvSpPr>
        <p:spPr>
          <a:xfrm>
            <a:off x="2628900" y="111762"/>
            <a:ext cx="13030200" cy="1418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know lets see the output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03251-20F6-2A97-27D7-9417C40C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800" y="1392865"/>
            <a:ext cx="3886200" cy="8782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E795F-93B1-734E-BA7A-E47DCD75A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013"/>
          <a:stretch/>
        </p:blipFill>
        <p:spPr>
          <a:xfrm>
            <a:off x="345558" y="2019135"/>
            <a:ext cx="11353800" cy="4109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11B87-D5B2-DF1F-DA5F-092E9D8F7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58" y="6591300"/>
            <a:ext cx="11323259" cy="29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9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25B8BD-4821-10F8-3A36-B52F3BEDA743}"/>
              </a:ext>
            </a:extLst>
          </p:cNvPr>
          <p:cNvSpPr/>
          <p:nvPr/>
        </p:nvSpPr>
        <p:spPr>
          <a:xfrm>
            <a:off x="929267" y="1485900"/>
            <a:ext cx="12434307" cy="5486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6000" dirty="0"/>
              <a:t>Did you think how does the computer know that this is application or image or any thing else ?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197C9A-9EED-2D9C-0E21-4E42AA358CAE}"/>
              </a:ext>
            </a:extLst>
          </p:cNvPr>
          <p:cNvSpPr/>
          <p:nvPr/>
        </p:nvSpPr>
        <p:spPr>
          <a:xfrm>
            <a:off x="3039054" y="6591300"/>
            <a:ext cx="8214732" cy="259080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By its extension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D9044-8524-1439-228F-9341A6C9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575" y="0"/>
            <a:ext cx="385762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4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6392A1-0374-DFD5-CD15-57078C84E887}"/>
              </a:ext>
            </a:extLst>
          </p:cNvPr>
          <p:cNvSpPr/>
          <p:nvPr/>
        </p:nvSpPr>
        <p:spPr>
          <a:xfrm>
            <a:off x="1447800" y="571500"/>
            <a:ext cx="15392400" cy="2667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Things you should know about any programming language at start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4BC85C-1D01-0B17-FE06-0FCF32022EEF}"/>
              </a:ext>
            </a:extLst>
          </p:cNvPr>
          <p:cNvSpPr/>
          <p:nvPr/>
        </p:nvSpPr>
        <p:spPr>
          <a:xfrm>
            <a:off x="1447800" y="3390900"/>
            <a:ext cx="8001000" cy="67817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Structure of program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Syntax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Variables / Constants &amp; </a:t>
            </a:r>
            <a:r>
              <a:rPr lang="en-US" sz="4000" b="1" dirty="0">
                <a:solidFill>
                  <a:schemeClr val="tx1"/>
                </a:solidFill>
              </a:rPr>
              <a:t>datatypes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Conditional Statements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Loops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Arrays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Functions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89F58E-781A-0641-85A4-23D04533E603}"/>
              </a:ext>
            </a:extLst>
          </p:cNvPr>
          <p:cNvCxnSpPr>
            <a:cxnSpLocks/>
          </p:cNvCxnSpPr>
          <p:nvPr/>
        </p:nvCxnSpPr>
        <p:spPr>
          <a:xfrm>
            <a:off x="1447800" y="3238500"/>
            <a:ext cx="15392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890B09A-0CC2-5FE4-388F-1312FCE38EBD}"/>
              </a:ext>
            </a:extLst>
          </p:cNvPr>
          <p:cNvSpPr/>
          <p:nvPr/>
        </p:nvSpPr>
        <p:spPr>
          <a:xfrm>
            <a:off x="6705600" y="5410201"/>
            <a:ext cx="2438400" cy="110489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430D39-38A3-9738-507A-A58E122EFD6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9144000" y="5962651"/>
            <a:ext cx="2667000" cy="190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14D26C5E-0FDC-FE61-5918-2D0EF0A6D7C2}"/>
              </a:ext>
            </a:extLst>
          </p:cNvPr>
          <p:cNvSpPr/>
          <p:nvPr/>
        </p:nvSpPr>
        <p:spPr>
          <a:xfrm>
            <a:off x="11811000" y="3886205"/>
            <a:ext cx="2971800" cy="4190991"/>
          </a:xfrm>
          <a:prstGeom prst="round2SameRect">
            <a:avLst>
              <a:gd name="adj1" fmla="val 16667"/>
              <a:gd name="adj2" fmla="val 16744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4000" dirty="0"/>
              <a:t>Int</a:t>
            </a:r>
          </a:p>
          <a:p>
            <a:pPr algn="ctr"/>
            <a:r>
              <a:rPr lang="en-US" sz="4000" dirty="0"/>
              <a:t>Float</a:t>
            </a:r>
          </a:p>
          <a:p>
            <a:pPr algn="ctr"/>
            <a:r>
              <a:rPr lang="en-US" sz="4000" dirty="0"/>
              <a:t>bool</a:t>
            </a:r>
          </a:p>
          <a:p>
            <a:pPr algn="ctr"/>
            <a:r>
              <a:rPr lang="en-US" sz="4000" dirty="0"/>
              <a:t>Char</a:t>
            </a:r>
          </a:p>
          <a:p>
            <a:pPr algn="ctr"/>
            <a:r>
              <a:rPr lang="en-US" sz="4000" dirty="0"/>
              <a:t>String</a:t>
            </a: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4F415373-BD68-00BF-5674-5641611A70B4}"/>
              </a:ext>
            </a:extLst>
          </p:cNvPr>
          <p:cNvSpPr/>
          <p:nvPr/>
        </p:nvSpPr>
        <p:spPr>
          <a:xfrm>
            <a:off x="14364629" y="4686300"/>
            <a:ext cx="722971" cy="723900"/>
          </a:xfrm>
          <a:prstGeom prst="rightBracket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8BCA7D-5314-CE79-A653-BCDF2D0B9C03}"/>
              </a:ext>
            </a:extLst>
          </p:cNvPr>
          <p:cNvSpPr/>
          <p:nvPr/>
        </p:nvSpPr>
        <p:spPr>
          <a:xfrm>
            <a:off x="15544800" y="4591052"/>
            <a:ext cx="2590800" cy="9143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Numbers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36EA7E-4816-3DEF-A791-7CA60C8EEC2D}"/>
              </a:ext>
            </a:extLst>
          </p:cNvPr>
          <p:cNvCxnSpPr>
            <a:stCxn id="11" idx="1"/>
            <a:endCxn id="10" idx="2"/>
          </p:cNvCxnSpPr>
          <p:nvPr/>
        </p:nvCxnSpPr>
        <p:spPr>
          <a:xfrm flipH="1">
            <a:off x="15087600" y="504825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64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ACCA1F-E03B-E573-8FE4-A53E09311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" t="1075" r="1" b="1"/>
          <a:stretch/>
        </p:blipFill>
        <p:spPr>
          <a:xfrm>
            <a:off x="269623" y="2019300"/>
            <a:ext cx="17713577" cy="801952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7D7CC6-9521-2D89-6ABE-EFEFD80DC0B8}"/>
              </a:ext>
            </a:extLst>
          </p:cNvPr>
          <p:cNvSpPr/>
          <p:nvPr/>
        </p:nvSpPr>
        <p:spPr>
          <a:xfrm>
            <a:off x="3009900" y="419100"/>
            <a:ext cx="12268200" cy="1143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this code and till me what did you figure out</a:t>
            </a:r>
          </a:p>
        </p:txBody>
      </p:sp>
    </p:spTree>
    <p:extLst>
      <p:ext uri="{BB962C8B-B14F-4D97-AF65-F5344CB8AC3E}">
        <p14:creationId xmlns:p14="http://schemas.microsoft.com/office/powerpoint/2010/main" val="79170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054758-3E0D-D114-E9EC-8AE49614212E}"/>
              </a:ext>
            </a:extLst>
          </p:cNvPr>
          <p:cNvSpPr/>
          <p:nvPr/>
        </p:nvSpPr>
        <p:spPr>
          <a:xfrm>
            <a:off x="5231420" y="105440"/>
            <a:ext cx="7825159" cy="16299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Example on (CPP)</a:t>
            </a:r>
            <a:endParaRPr 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EC8AA5-4574-541D-8774-20D7803EB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" t="1632" b="-1"/>
          <a:stretch/>
        </p:blipFill>
        <p:spPr>
          <a:xfrm>
            <a:off x="3698460" y="1741882"/>
            <a:ext cx="14570955" cy="4633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3DCD22-AA3A-69D2-E391-636A6C25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6" y="2171700"/>
            <a:ext cx="3590925" cy="76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5D4274-AB5A-31D8-DC9E-9C8EA8FE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802" y="6432395"/>
            <a:ext cx="12843782" cy="372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60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95600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851" y="1025814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48050" y="4700259"/>
            <a:ext cx="5910784" cy="2962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rgbClr val="000000"/>
                </a:solidFill>
                <a:latin typeface="Dekko"/>
              </a:rPr>
              <a:t>Create a triangle with stars (*) for 7 layers with two ways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853" y="3306346"/>
            <a:ext cx="4540281" cy="56313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5458737" y="1566611"/>
            <a:ext cx="7825159" cy="185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Task 1 on CPP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95600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851" y="1025814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79282" y="4963034"/>
            <a:ext cx="6164918" cy="339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Create program that takes  character and number and prints a number of pyramids with this number and each consists of the same character you entered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853" y="3306346"/>
            <a:ext cx="4540281" cy="56313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5458737" y="1566611"/>
            <a:ext cx="7825159" cy="185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Task </a:t>
            </a:r>
            <a:r>
              <a:rPr lang="ar-EG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2</a:t>
            </a:r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 on 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23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5C224-5F40-FC40-C5FC-037D27912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9"/>
          <a:stretch/>
        </p:blipFill>
        <p:spPr>
          <a:xfrm>
            <a:off x="0" y="4430"/>
            <a:ext cx="1827559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5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95600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851" y="1025814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79282" y="4963034"/>
            <a:ext cx="5555318" cy="339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Create program that takes  5 numbers and prints:-</a:t>
            </a:r>
          </a:p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1-the biggest number</a:t>
            </a:r>
          </a:p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2-the least number</a:t>
            </a:r>
          </a:p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3- averages all of them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853" y="3306346"/>
            <a:ext cx="4540281" cy="56313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5458737" y="1566611"/>
            <a:ext cx="7825159" cy="185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Task 3 on 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59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EBB532-6F57-5107-6922-FA7D4548E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877528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2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05067"/>
            <a:ext cx="10656837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0" y="5143500"/>
            <a:ext cx="6477000" cy="2861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Am I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Can Learn Programming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Why We Learn Programming 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BC6263-C238-60D2-BD1F-7CC3159F8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0130" y="4258736"/>
            <a:ext cx="2214694" cy="50049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CE3A-5785-426C-AB32-3F601A2B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291" y="333052"/>
            <a:ext cx="8723094" cy="1301195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chemeClr val="accent2"/>
                </a:solidFill>
              </a:rPr>
              <a:t>The End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A9555-72D3-F9DF-3FC3-E5E93E2BAF86}"/>
              </a:ext>
            </a:extLst>
          </p:cNvPr>
          <p:cNvSpPr txBox="1"/>
          <p:nvPr/>
        </p:nvSpPr>
        <p:spPr>
          <a:xfrm>
            <a:off x="3000826" y="1634247"/>
            <a:ext cx="12286347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 the end I hope you understood  all I said contact on :</a:t>
            </a:r>
            <a:endParaRPr lang="ar-EG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C84FE-77AF-5DBE-6485-C7F99518F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50" y="3634103"/>
            <a:ext cx="5018650" cy="5018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88BA3-EC31-9EAA-4AD5-CD1D93079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634103"/>
            <a:ext cx="5018650" cy="50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5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14411">
            <a:off x="696085" y="1031577"/>
            <a:ext cx="9498257" cy="13605495"/>
          </a:xfrm>
          <a:custGeom>
            <a:avLst/>
            <a:gdLst/>
            <a:ahLst/>
            <a:cxnLst/>
            <a:rect l="l" t="t" r="r" b="b"/>
            <a:pathLst>
              <a:path w="9498257" h="13605495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93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533606">
            <a:off x="11963571" y="8874037"/>
            <a:ext cx="4838553" cy="955614"/>
          </a:xfrm>
          <a:custGeom>
            <a:avLst/>
            <a:gdLst/>
            <a:ahLst/>
            <a:cxnLst/>
            <a:rect l="l" t="t" r="r" b="b"/>
            <a:pathLst>
              <a:path w="4838553" h="955614">
                <a:moveTo>
                  <a:pt x="0" y="0"/>
                </a:moveTo>
                <a:lnTo>
                  <a:pt x="4838553" y="0"/>
                </a:lnTo>
                <a:lnTo>
                  <a:pt x="4838553" y="955614"/>
                </a:lnTo>
                <a:lnTo>
                  <a:pt x="0" y="955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439586">
            <a:off x="10787826" y="1179369"/>
            <a:ext cx="5854353" cy="8268182"/>
            <a:chOff x="0" y="0"/>
            <a:chExt cx="3267456" cy="4614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4"/>
              <a:stretch>
                <a:fillRect l="-4" r="-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5"/>
              <a:stretch>
                <a:fillRect l="-69430" t="-177083" r="-51278" b="-1513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10440318">
            <a:off x="15175589" y="537318"/>
            <a:ext cx="515542" cy="2100354"/>
          </a:xfrm>
          <a:custGeom>
            <a:avLst/>
            <a:gdLst/>
            <a:ahLst/>
            <a:cxnLst/>
            <a:rect l="l" t="t" r="r" b="b"/>
            <a:pathLst>
              <a:path w="515542" h="2100354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5239958" y="2564487"/>
            <a:ext cx="5247851" cy="2366304"/>
          </a:xfrm>
          <a:custGeom>
            <a:avLst/>
            <a:gdLst/>
            <a:ahLst/>
            <a:cxnLst/>
            <a:rect l="l" t="t" r="r" b="b"/>
            <a:pathLst>
              <a:path w="5247851" h="2366304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5325812">
            <a:off x="5297018" y="1478122"/>
            <a:ext cx="667579" cy="5321282"/>
          </a:xfrm>
          <a:custGeom>
            <a:avLst/>
            <a:gdLst/>
            <a:ahLst/>
            <a:cxnLst/>
            <a:rect l="l" t="t" r="r" b="b"/>
            <a:pathLst>
              <a:path w="667579" h="5321282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38220" y="6403669"/>
            <a:ext cx="3145915" cy="3145915"/>
          </a:xfrm>
          <a:custGeom>
            <a:avLst/>
            <a:gdLst/>
            <a:ahLst/>
            <a:cxnLst/>
            <a:rect l="l" t="t" r="r" b="b"/>
            <a:pathLst>
              <a:path w="3145915" h="3145915">
                <a:moveTo>
                  <a:pt x="0" y="0"/>
                </a:moveTo>
                <a:lnTo>
                  <a:pt x="3145915" y="0"/>
                </a:lnTo>
                <a:lnTo>
                  <a:pt x="3145915" y="3145915"/>
                </a:lnTo>
                <a:lnTo>
                  <a:pt x="0" y="3145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1612390" y="4603566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>
                <a:solidFill>
                  <a:srgbClr val="000000"/>
                </a:solidFill>
                <a:latin typeface="Dekko"/>
              </a:rPr>
              <a:t>Ahmed Mohamed Abubakr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563" y="1956264"/>
            <a:ext cx="8115300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About me</a:t>
            </a:r>
          </a:p>
        </p:txBody>
      </p:sp>
      <p:sp>
        <p:nvSpPr>
          <p:cNvPr id="14" name="TextBox 14"/>
          <p:cNvSpPr txBox="1"/>
          <p:nvPr/>
        </p:nvSpPr>
        <p:spPr>
          <a:xfrm rot="-461096">
            <a:off x="11178379" y="7793201"/>
            <a:ext cx="5983013" cy="118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4"/>
              </a:lnSpc>
              <a:spcBef>
                <a:spcPct val="0"/>
              </a:spcBef>
            </a:pPr>
            <a:r>
              <a:rPr lang="en-US" sz="6253">
                <a:solidFill>
                  <a:srgbClr val="000000"/>
                </a:solidFill>
                <a:latin typeface="Ballpoint"/>
              </a:rPr>
              <a:t>Ahmed Abubakr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2390" y="5322642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 dirty="0">
                <a:solidFill>
                  <a:srgbClr val="000000"/>
                </a:solidFill>
                <a:latin typeface="Dekko"/>
              </a:rPr>
              <a:t>Electrical Engineer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24400" y="2071742"/>
            <a:ext cx="9932773" cy="1649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10300" dirty="0">
                <a:solidFill>
                  <a:srgbClr val="000000"/>
                </a:solidFill>
                <a:latin typeface="Ballpoint"/>
              </a:rPr>
              <a:t>What is Programming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0336" y="4913345"/>
            <a:ext cx="412156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en-US" sz="3600" dirty="0"/>
              <a:t>Writing a set of instructions that is executed by the machine to perform a specific task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1CA1D57-C9FF-4D23-C5C5-AF4FFF51E1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" t="7434" r="3467" b="16269"/>
          <a:stretch/>
        </p:blipFill>
        <p:spPr>
          <a:xfrm>
            <a:off x="8196444" y="4755360"/>
            <a:ext cx="6870415" cy="320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5E50E-1A32-A06C-AB94-17E240B7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0" y="0"/>
            <a:ext cx="3847989" cy="102613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CD2C2A-646C-311F-E1E9-31D75FB1D8B0}"/>
              </a:ext>
            </a:extLst>
          </p:cNvPr>
          <p:cNvSpPr/>
          <p:nvPr/>
        </p:nvSpPr>
        <p:spPr>
          <a:xfrm>
            <a:off x="1219200" y="2247900"/>
            <a:ext cx="11277600" cy="5791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select programming language ?</a:t>
            </a:r>
          </a:p>
        </p:txBody>
      </p:sp>
    </p:spTree>
    <p:extLst>
      <p:ext uri="{BB962C8B-B14F-4D97-AF65-F5344CB8AC3E}">
        <p14:creationId xmlns:p14="http://schemas.microsoft.com/office/powerpoint/2010/main" val="293434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247732">
            <a:off x="2183494" y="16517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4"/>
                </a:lnTo>
                <a:lnTo>
                  <a:pt x="0" y="449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17616">
            <a:off x="171978" y="2975727"/>
            <a:ext cx="4693491" cy="4679827"/>
          </a:xfrm>
          <a:custGeom>
            <a:avLst/>
            <a:gdLst/>
            <a:ahLst/>
            <a:cxnLst/>
            <a:rect l="l" t="t" r="r" b="b"/>
            <a:pathLst>
              <a:path w="4693491" h="4679827">
                <a:moveTo>
                  <a:pt x="0" y="0"/>
                </a:moveTo>
                <a:lnTo>
                  <a:pt x="4693491" y="0"/>
                </a:lnTo>
                <a:lnTo>
                  <a:pt x="4693491" y="4679827"/>
                </a:lnTo>
                <a:lnTo>
                  <a:pt x="0" y="4679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4983">
            <a:off x="6561585" y="2498815"/>
            <a:ext cx="5489789" cy="5480774"/>
          </a:xfrm>
          <a:custGeom>
            <a:avLst/>
            <a:gdLst/>
            <a:ahLst/>
            <a:cxnLst/>
            <a:rect l="l" t="t" r="r" b="b"/>
            <a:pathLst>
              <a:path w="5489789" h="5480774">
                <a:moveTo>
                  <a:pt x="0" y="0"/>
                </a:moveTo>
                <a:lnTo>
                  <a:pt x="5489789" y="0"/>
                </a:lnTo>
                <a:lnTo>
                  <a:pt x="5489789" y="5480774"/>
                </a:lnTo>
                <a:lnTo>
                  <a:pt x="0" y="5480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17616">
            <a:off x="2236425" y="5908018"/>
            <a:ext cx="4595062" cy="4581685"/>
          </a:xfrm>
          <a:custGeom>
            <a:avLst/>
            <a:gdLst/>
            <a:ahLst/>
            <a:cxnLst/>
            <a:rect l="l" t="t" r="r" b="b"/>
            <a:pathLst>
              <a:path w="4595062" h="4581685">
                <a:moveTo>
                  <a:pt x="0" y="0"/>
                </a:moveTo>
                <a:lnTo>
                  <a:pt x="4595063" y="0"/>
                </a:lnTo>
                <a:lnTo>
                  <a:pt x="4595063" y="4581685"/>
                </a:lnTo>
                <a:lnTo>
                  <a:pt x="0" y="4581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19618">
            <a:off x="11654757" y="-168543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3"/>
                </a:lnTo>
                <a:lnTo>
                  <a:pt x="0" y="449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17616">
            <a:off x="13369572" y="2960235"/>
            <a:ext cx="4724565" cy="4710811"/>
          </a:xfrm>
          <a:custGeom>
            <a:avLst/>
            <a:gdLst/>
            <a:ahLst/>
            <a:cxnLst/>
            <a:rect l="l" t="t" r="r" b="b"/>
            <a:pathLst>
              <a:path w="4724565" h="4710811">
                <a:moveTo>
                  <a:pt x="0" y="0"/>
                </a:moveTo>
                <a:lnTo>
                  <a:pt x="4724566" y="0"/>
                </a:lnTo>
                <a:lnTo>
                  <a:pt x="4724566" y="4710812"/>
                </a:lnTo>
                <a:lnTo>
                  <a:pt x="0" y="47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64119">
            <a:off x="11418116" y="5934243"/>
            <a:ext cx="4484678" cy="4471622"/>
          </a:xfrm>
          <a:custGeom>
            <a:avLst/>
            <a:gdLst/>
            <a:ahLst/>
            <a:cxnLst/>
            <a:rect l="l" t="t" r="r" b="b"/>
            <a:pathLst>
              <a:path w="4484678" h="4471622">
                <a:moveTo>
                  <a:pt x="0" y="0"/>
                </a:moveTo>
                <a:lnTo>
                  <a:pt x="4484678" y="0"/>
                </a:lnTo>
                <a:lnTo>
                  <a:pt x="4484678" y="4471622"/>
                </a:lnTo>
                <a:lnTo>
                  <a:pt x="0" y="447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859083">
            <a:off x="5577672" y="4198656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4" y="0"/>
                </a:lnTo>
                <a:lnTo>
                  <a:pt x="536974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 rot="402067">
            <a:off x="2975222" y="1134191"/>
            <a:ext cx="2943884" cy="173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2"/>
              </a:lnSpc>
            </a:pPr>
            <a:r>
              <a:rPr lang="en-US" sz="4971">
                <a:solidFill>
                  <a:srgbClr val="000000"/>
                </a:solidFill>
                <a:latin typeface="Ballpoint"/>
              </a:rPr>
              <a:t>Web Development</a:t>
            </a:r>
          </a:p>
        </p:txBody>
      </p:sp>
      <p:sp>
        <p:nvSpPr>
          <p:cNvPr id="12" name="TextBox 12"/>
          <p:cNvSpPr txBox="1"/>
          <p:nvPr/>
        </p:nvSpPr>
        <p:spPr>
          <a:xfrm rot="-221758">
            <a:off x="637290" y="4086494"/>
            <a:ext cx="3706955" cy="194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</a:pPr>
            <a:r>
              <a:rPr lang="en-US" sz="5599">
                <a:solidFill>
                  <a:srgbClr val="000000"/>
                </a:solidFill>
                <a:latin typeface="Ballpoint"/>
              </a:rPr>
              <a:t>Desktop applications</a:t>
            </a:r>
          </a:p>
        </p:txBody>
      </p:sp>
      <p:sp>
        <p:nvSpPr>
          <p:cNvPr id="13" name="TextBox 13"/>
          <p:cNvSpPr txBox="1"/>
          <p:nvPr/>
        </p:nvSpPr>
        <p:spPr>
          <a:xfrm rot="-274206">
            <a:off x="2737551" y="7002240"/>
            <a:ext cx="3629215" cy="197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699">
                <a:solidFill>
                  <a:srgbClr val="000000"/>
                </a:solidFill>
                <a:latin typeface="Ballpoint"/>
              </a:rPr>
              <a:t>Android Applications</a:t>
            </a:r>
          </a:p>
        </p:txBody>
      </p:sp>
      <p:sp>
        <p:nvSpPr>
          <p:cNvPr id="14" name="TextBox 14"/>
          <p:cNvSpPr txBox="1"/>
          <p:nvPr/>
        </p:nvSpPr>
        <p:spPr>
          <a:xfrm rot="30181">
            <a:off x="12153771" y="1344301"/>
            <a:ext cx="3574208" cy="107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sz="5899">
                <a:solidFill>
                  <a:srgbClr val="000000"/>
                </a:solidFill>
                <a:latin typeface="Ballpoint"/>
              </a:rPr>
              <a:t>Cyber security</a:t>
            </a:r>
          </a:p>
        </p:txBody>
      </p:sp>
      <p:sp>
        <p:nvSpPr>
          <p:cNvPr id="15" name="TextBox 15"/>
          <p:cNvSpPr txBox="1"/>
          <p:nvPr/>
        </p:nvSpPr>
        <p:spPr>
          <a:xfrm rot="-328066">
            <a:off x="13822693" y="4345863"/>
            <a:ext cx="3731498" cy="153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3"/>
              </a:lnSpc>
            </a:pPr>
            <a:r>
              <a:rPr lang="en-US" sz="8399">
                <a:solidFill>
                  <a:srgbClr val="000000"/>
                </a:solidFill>
                <a:latin typeface="Ballpoint"/>
              </a:rPr>
              <a:t>IOT</a:t>
            </a:r>
          </a:p>
        </p:txBody>
      </p:sp>
      <p:sp>
        <p:nvSpPr>
          <p:cNvPr id="16" name="TextBox 16"/>
          <p:cNvSpPr txBox="1"/>
          <p:nvPr/>
        </p:nvSpPr>
        <p:spPr>
          <a:xfrm rot="388450">
            <a:off x="11996196" y="7208112"/>
            <a:ext cx="3554048" cy="142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7"/>
              </a:lnSpc>
            </a:pPr>
            <a:r>
              <a:rPr lang="en-US" sz="7799">
                <a:solidFill>
                  <a:srgbClr val="000000"/>
                </a:solidFill>
                <a:latin typeface="Ballpoint"/>
              </a:rPr>
              <a:t>AI</a:t>
            </a:r>
          </a:p>
        </p:txBody>
      </p:sp>
      <p:sp>
        <p:nvSpPr>
          <p:cNvPr id="17" name="Freeform 17"/>
          <p:cNvSpPr/>
          <p:nvPr/>
        </p:nvSpPr>
        <p:spPr>
          <a:xfrm rot="-1833775">
            <a:off x="6751056" y="1320748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085958">
            <a:off x="7272481" y="716503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5940916">
            <a:off x="12280940" y="4251020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8573135">
            <a:off x="10740923" y="7525745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3747085">
            <a:off x="10898460" y="145260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 rot="769649">
            <a:off x="7040951" y="6608776"/>
            <a:ext cx="3615281" cy="55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2906">
                <a:solidFill>
                  <a:srgbClr val="000000"/>
                </a:solidFill>
                <a:latin typeface="Itim"/>
              </a:rPr>
              <a:t>Fields of Programming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48C57C-6689-F2FC-80FD-49209BD3A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62" y="5747399"/>
            <a:ext cx="3258523" cy="3258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6160FA-082F-7475-984A-7CF6B9A78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76" y="2881236"/>
            <a:ext cx="3456601" cy="3456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5716A-68F9-1F27-55FF-DFF4ECF88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985" y="2881236"/>
            <a:ext cx="3258523" cy="3258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C39D9B-7005-39B7-51D5-CF922C492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427" y="5464850"/>
            <a:ext cx="3456602" cy="3456602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</p:spTree>
    <p:extLst>
      <p:ext uri="{BB962C8B-B14F-4D97-AF65-F5344CB8AC3E}">
        <p14:creationId xmlns:p14="http://schemas.microsoft.com/office/powerpoint/2010/main" val="113653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FA02D9-B39D-0DFE-E4DE-CD28F139373C}"/>
              </a:ext>
            </a:extLst>
          </p:cNvPr>
          <p:cNvSpPr/>
          <p:nvPr/>
        </p:nvSpPr>
        <p:spPr>
          <a:xfrm>
            <a:off x="1104900" y="419100"/>
            <a:ext cx="16078200" cy="1295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you know the Difference between windows 64Bit and 32Bit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B0602-D380-1602-F6B0-511AFFBB35D0}"/>
              </a:ext>
            </a:extLst>
          </p:cNvPr>
          <p:cNvSpPr txBox="1"/>
          <p:nvPr/>
        </p:nvSpPr>
        <p:spPr>
          <a:xfrm>
            <a:off x="533400" y="9406235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Windows 32-bit vs 64-bit | Speed Test - YouTube</a:t>
            </a:r>
            <a:endParaRPr lang="en-US" sz="2400" dirty="0"/>
          </a:p>
        </p:txBody>
      </p:sp>
      <p:pic>
        <p:nvPicPr>
          <p:cNvPr id="5" name="Online Media 4" title="Windows 32-bit vs 64-bit | Speed Test">
            <a:hlinkClick r:id="" action="ppaction://media"/>
            <a:extLst>
              <a:ext uri="{FF2B5EF4-FFF2-40B4-BE49-F238E27FC236}">
                <a16:creationId xmlns:a16="http://schemas.microsoft.com/office/drawing/2014/main" id="{E764AF88-62C8-1BCC-4793-F0803759C0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33400" y="1727791"/>
            <a:ext cx="12677522" cy="716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975971-9929-D6FC-4D22-82521E6D3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4020800" y="1714500"/>
            <a:ext cx="4050506" cy="85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43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FE6C4D6-1F71-4E36-8A2B-02854D0DC156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7E7D31F-0B37-4FD6-80F4-5BD9EA1BC8E5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8E53849-9E7B-4983-B8D7-DB9379AB5356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2788</TotalTime>
  <Words>576</Words>
  <Application>Microsoft Office PowerPoint</Application>
  <PresentationFormat>Custom</PresentationFormat>
  <Paragraphs>113</Paragraphs>
  <Slides>30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Nunito</vt:lpstr>
      <vt:lpstr>Calibri</vt:lpstr>
      <vt:lpstr>Wingdings</vt:lpstr>
      <vt:lpstr>Comic Sans MS</vt:lpstr>
      <vt:lpstr>Arial</vt:lpstr>
      <vt:lpstr>Libre Franklin</vt:lpstr>
      <vt:lpstr>Consolas</vt:lpstr>
      <vt:lpstr>A Day Without Sun Text Bold</vt:lpstr>
      <vt:lpstr>Itim</vt:lpstr>
      <vt:lpstr>Dekko</vt:lpstr>
      <vt:lpstr>Ballpoint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</dc:title>
  <dc:creator>Abdallah</dc:creator>
  <cp:lastModifiedBy>HP</cp:lastModifiedBy>
  <cp:revision>45</cp:revision>
  <dcterms:created xsi:type="dcterms:W3CDTF">2006-08-16T00:00:00Z</dcterms:created>
  <dcterms:modified xsi:type="dcterms:W3CDTF">2023-10-28T21:47:19Z</dcterms:modified>
  <dc:identifier>DAFxjj4cpLU</dc:identifier>
</cp:coreProperties>
</file>